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77" r:id="rId5"/>
    <p:sldId id="303" r:id="rId6"/>
    <p:sldId id="267" r:id="rId7"/>
    <p:sldId id="301" r:id="rId8"/>
    <p:sldId id="257" r:id="rId9"/>
    <p:sldId id="297" r:id="rId10"/>
    <p:sldId id="299" r:id="rId11"/>
    <p:sldId id="314" r:id="rId12"/>
    <p:sldId id="289" r:id="rId13"/>
    <p:sldId id="296" r:id="rId14"/>
    <p:sldId id="300" r:id="rId15"/>
    <p:sldId id="304" r:id="rId16"/>
    <p:sldId id="302" r:id="rId17"/>
    <p:sldId id="283" r:id="rId18"/>
    <p:sldId id="312" r:id="rId19"/>
    <p:sldId id="313" r:id="rId20"/>
    <p:sldId id="311" r:id="rId21"/>
    <p:sldId id="309" r:id="rId22"/>
    <p:sldId id="264" r:id="rId23"/>
    <p:sldId id="29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047"/>
    <a:srgbClr val="0B2B41"/>
    <a:srgbClr val="114263"/>
    <a:srgbClr val="401918"/>
    <a:srgbClr val="731F1C"/>
    <a:srgbClr val="AB678E"/>
    <a:srgbClr val="B2606E"/>
    <a:srgbClr val="CA929B"/>
    <a:srgbClr val="248CD2"/>
    <a:srgbClr val="C88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3" autoAdjust="0"/>
  </p:normalViewPr>
  <p:slideViewPr>
    <p:cSldViewPr snapToGrid="0">
      <p:cViewPr>
        <p:scale>
          <a:sx n="60" d="100"/>
          <a:sy n="60" d="100"/>
        </p:scale>
        <p:origin x="-908" y="-268"/>
      </p:cViewPr>
      <p:guideLst>
        <p:guide orient="horz" pos="2160"/>
        <p:guide orient="horz" pos="432"/>
        <p:guide pos="3864"/>
        <p:guide pos="408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3D1D01A-5516-4E1C-9A6D-D9EF8C203F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0087A2D-9F8F-45E9-B127-C2407E795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4338A-2C54-48B6-A869-F1523EB17642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0515058-9F03-4AC5-A723-3D23E2772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86E583C-77B5-479A-A9CA-17DC816BC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57C9-54A6-4BAA-A5CD-C535F9370C4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205A9-A302-429C-8AB8-C362C4362DF4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2289-BCFD-4053-9D06-A9140C63A45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7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‹Nº›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_Important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xmlns="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xmlns="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xmlns="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xmlns="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xmlns="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xmlns="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xmlns="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xmlns="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‹Nº›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C7BBA6D3-FEB9-412B-8FBB-095FC3A6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86" y="1825625"/>
            <a:ext cx="10815864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‹Nº›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64A4F74B-B2CD-407C-865A-037EDFAC9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86" y="1825625"/>
            <a:ext cx="5386614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xmlns="" id="{A2548E2E-973A-4D52-ACB9-BF564F407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7685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‹Nº›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10CD1AD0-C8B7-4785-A47D-D822CF4F2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186" y="1681163"/>
            <a:ext cx="533214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xmlns="" id="{90A1BBCF-EEF1-4C9A-BA10-9657A7956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76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xmlns="" id="{79F8415A-57A2-4D5C-97B0-E78499CC7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186" y="2505075"/>
            <a:ext cx="533214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xmlns="" id="{37A31490-A10D-455A-B515-E26064D0E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27685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‹Nº›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9F5DF135-B773-4FF0-A198-687768159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4D4BA48E-457A-42FA-BC00-3AE386B3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26586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‹Nº›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436B2E80-B2B9-4309-8C9B-11D0B83C4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xmlns="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xmlns="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728D712-0D13-4ECD-9BEB-B8EE651F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xmlns="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xmlns="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xmlns="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xmlns="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xmlns="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xmlns="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xmlns="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xmlns="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t_2 column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xmlns="" id="{C3BB8EAB-4266-4938-A8CB-6D18C9380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xmlns="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xmlns="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‹Nº›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‹Nº›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21.png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12" Type="http://schemas.openxmlformats.org/officeDocument/2006/relationships/image" Target="../media/image29.sv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sv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15.svg"/><Relationship Id="rId4" Type="http://schemas.openxmlformats.org/officeDocument/2006/relationships/image" Target="../media/image47.svg"/><Relationship Id="rId9" Type="http://schemas.openxmlformats.org/officeDocument/2006/relationships/image" Target="../media/image34.png"/><Relationship Id="rId1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6.sv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group of students at a table studying in the library">
            <a:extLst>
              <a:ext uri="{FF2B5EF4-FFF2-40B4-BE49-F238E27FC236}">
                <a16:creationId xmlns:a16="http://schemas.microsoft.com/office/drawing/2014/main" xmlns="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96D2D9B-E0B9-499F-9404-108DB59E45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xmlns="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6"/>
              <a:ext cx="6267450" cy="883839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1" name="Title 30" descr="title">
            <a:extLst>
              <a:ext uri="{FF2B5EF4-FFF2-40B4-BE49-F238E27FC236}">
                <a16:creationId xmlns:a16="http://schemas.microsoft.com/office/drawing/2014/main" xmlns="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EDUCATING ESPA</a:t>
            </a:r>
            <a:r>
              <a:rPr lang="en-GB" dirty="0"/>
              <a:t>Ñ</a:t>
            </a:r>
            <a:r>
              <a:rPr lang="en-US" dirty="0"/>
              <a:t>A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xmlns="" id="{A6AB5563-AD44-4883-8D3E-93E27EEDAA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data-driven analysis of our client’s position in the Madrid educational publishing market</a:t>
            </a:r>
          </a:p>
        </p:txBody>
      </p:sp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Two boys overlooking the side of a bridge.">
            <a:extLst>
              <a:ext uri="{FF2B5EF4-FFF2-40B4-BE49-F238E27FC236}">
                <a16:creationId xmlns:a16="http://schemas.microsoft.com/office/drawing/2014/main" xmlns="" id="{B4DB50D3-94C9-4471-8076-F037B6C11D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2000" cy="6858000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F5325EDA-7343-463C-83EC-5D799E8B81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xmlns="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Session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Feature Engineering 1 - Marketing</a:t>
            </a:r>
          </a:p>
        </p:txBody>
      </p:sp>
      <p:sp>
        <p:nvSpPr>
          <p:cNvPr id="31" name="Text Placeholder 30" descr="Slide content">
            <a:extLst>
              <a:ext uri="{FF2B5EF4-FFF2-40B4-BE49-F238E27FC236}">
                <a16:creationId xmlns:a16="http://schemas.microsoft.com/office/drawing/2014/main" xmlns="" id="{A7DE1A1C-1BA0-439B-99B1-C80C5806DE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5435048" cy="4248073"/>
          </a:xfrm>
        </p:spPr>
        <p:txBody>
          <a:bodyPr/>
          <a:lstStyle/>
          <a:p>
            <a:pPr fontAlgn="base"/>
            <a:r>
              <a:rPr lang="en-GB" sz="2000" b="1" dirty="0"/>
              <a:t>3 Marketing Campaigns</a:t>
            </a:r>
          </a:p>
          <a:p>
            <a:pPr fontAlgn="base"/>
            <a:r>
              <a:rPr lang="en-GB" sz="2000" b="1" dirty="0"/>
              <a:t>Positive and Negative numbers</a:t>
            </a:r>
          </a:p>
          <a:p>
            <a:pPr fontAlgn="base"/>
            <a:r>
              <a:rPr lang="en-GB" sz="2000" b="1" dirty="0"/>
              <a:t>Many marketing events on same day for one client</a:t>
            </a:r>
          </a:p>
          <a:p>
            <a:pPr fontAlgn="base"/>
            <a:r>
              <a:rPr lang="en-GB" sz="2000" b="1" dirty="0"/>
              <a:t>Each one has an optimal season:</a:t>
            </a:r>
          </a:p>
          <a:p>
            <a:pPr lvl="1" fontAlgn="base"/>
            <a:r>
              <a:rPr lang="en-GB" sz="1600" b="1" dirty="0">
                <a:solidFill>
                  <a:schemeClr val="bg1"/>
                </a:solidFill>
              </a:rPr>
              <a:t>Marketing Action 1 in H1</a:t>
            </a:r>
          </a:p>
          <a:p>
            <a:pPr lvl="1" fontAlgn="base"/>
            <a:r>
              <a:rPr lang="en-GB" sz="1600" b="1" dirty="0">
                <a:solidFill>
                  <a:schemeClr val="bg1"/>
                </a:solidFill>
              </a:rPr>
              <a:t>Marketing Actions 2 &amp; 3 in H2</a:t>
            </a:r>
            <a:endParaRPr lang="en-GB" sz="2000" b="1" dirty="0">
              <a:solidFill>
                <a:schemeClr val="bg1"/>
              </a:solidFill>
            </a:endParaRPr>
          </a:p>
          <a:p>
            <a:pPr marL="0" indent="0" fontAlgn="base">
              <a:buNone/>
            </a:pPr>
            <a:r>
              <a:rPr lang="en-GB" sz="2000" b="1" dirty="0">
                <a:solidFill>
                  <a:schemeClr val="bg1"/>
                </a:solidFill>
              </a:rPr>
              <a:t>    *************************</a:t>
            </a:r>
          </a:p>
          <a:p>
            <a:pPr fontAlgn="base"/>
            <a:r>
              <a:rPr lang="en-GB" sz="2000" b="1" dirty="0">
                <a:solidFill>
                  <a:schemeClr val="bg1"/>
                </a:solidFill>
              </a:rPr>
              <a:t>Created a feature for ‘in-season’ </a:t>
            </a:r>
          </a:p>
          <a:p>
            <a:pPr marL="0" indent="0" fontAlgn="base">
              <a:buNone/>
            </a:pPr>
            <a:r>
              <a:rPr lang="en-GB" sz="2000" b="1" dirty="0">
                <a:solidFill>
                  <a:schemeClr val="bg1"/>
                </a:solidFill>
              </a:rPr>
              <a:t>    and ‘out of season’ marketing</a:t>
            </a:r>
          </a:p>
          <a:p>
            <a:pPr fontAlgn="base"/>
            <a:r>
              <a:rPr lang="en-GB" sz="2000" b="1" dirty="0">
                <a:solidFill>
                  <a:schemeClr val="bg1"/>
                </a:solidFill>
              </a:rPr>
              <a:t>Sum of all marketing</a:t>
            </a:r>
          </a:p>
          <a:p>
            <a:pPr fontAlgn="base"/>
            <a:r>
              <a:rPr lang="en-GB" sz="2000" b="1" dirty="0">
                <a:solidFill>
                  <a:schemeClr val="bg1"/>
                </a:solidFill>
              </a:rPr>
              <a:t>Count of marketing actions</a:t>
            </a:r>
          </a:p>
          <a:p>
            <a:pPr marL="0" indent="0" fontAlgn="base">
              <a:buNone/>
            </a:pPr>
            <a:endParaRPr lang="en-GB" sz="2000" b="1" dirty="0">
              <a:solidFill>
                <a:schemeClr val="bg1"/>
              </a:solidFill>
            </a:endParaRPr>
          </a:p>
          <a:p>
            <a:pPr marL="457200" lvl="1" indent="0" fontAlgn="base">
              <a:buNone/>
            </a:pPr>
            <a:endParaRPr lang="en-GB" sz="2000" b="1" dirty="0">
              <a:solidFill>
                <a:schemeClr val="bg1"/>
              </a:solidFill>
            </a:endParaRPr>
          </a:p>
          <a:p>
            <a:pPr lvl="1" fontAlgn="base"/>
            <a:endParaRPr lang="en-GB" sz="2000" b="1" dirty="0">
              <a:solidFill>
                <a:schemeClr val="bg1"/>
              </a:solidFill>
            </a:endParaRPr>
          </a:p>
          <a:p>
            <a:pPr lvl="1" fontAlgn="base"/>
            <a:endParaRPr lang="en-GB" sz="2000" b="1" dirty="0">
              <a:solidFill>
                <a:schemeClr val="bg1"/>
              </a:solidFill>
            </a:endParaRPr>
          </a:p>
          <a:p>
            <a:pPr lvl="1" fontAlgn="base"/>
            <a:endParaRPr lang="en-GB" sz="2000" b="1" dirty="0">
              <a:solidFill>
                <a:schemeClr val="bg1"/>
              </a:solidFill>
            </a:endParaRPr>
          </a:p>
          <a:p>
            <a:pPr lvl="1" fontAlgn="base"/>
            <a:endParaRPr lang="en-GB" sz="2000" b="1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1A141F7B-AE96-45F9-BC57-F7C8617491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Slide Number Placeholder 5" descr="Slide number">
            <a:extLst>
              <a:ext uri="{FF2B5EF4-FFF2-40B4-BE49-F238E27FC236}">
                <a16:creationId xmlns:a16="http://schemas.microsoft.com/office/drawing/2014/main" xmlns="" id="{0FD571BD-7BCF-4777-BAD5-51B3EB30BBF7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10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" name="Graphic 2" descr="Playbook">
            <a:extLst>
              <a:ext uri="{FF2B5EF4-FFF2-40B4-BE49-F238E27FC236}">
                <a16:creationId xmlns:a16="http://schemas.microsoft.com/office/drawing/2014/main" xmlns="" id="{AD38D48A-40B5-034B-B189-C03458237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6928" y="1558887"/>
            <a:ext cx="830997" cy="83099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5D19E2C4-D949-A845-BD81-604AD2F6B6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7700" y="1733627"/>
            <a:ext cx="607728" cy="54406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9227C84-03E7-4AF2-AAFB-857740874841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 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0384556-1D7C-484E-8E7C-6AB5F2377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4401" y="2976439"/>
            <a:ext cx="5736011" cy="317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7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rial view of boy sitting at his laptop">
            <a:extLst>
              <a:ext uri="{FF2B5EF4-FFF2-40B4-BE49-F238E27FC236}">
                <a16:creationId xmlns:a16="http://schemas.microsoft.com/office/drawing/2014/main" xmlns="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itle 3" descr="Title">
            <a:extLst>
              <a:ext uri="{FF2B5EF4-FFF2-40B4-BE49-F238E27FC236}">
                <a16:creationId xmlns:a16="http://schemas.microsoft.com/office/drawing/2014/main" xmlns="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38390"/>
            <a:ext cx="6891564" cy="374716"/>
          </a:xfrm>
        </p:spPr>
        <p:txBody>
          <a:bodyPr/>
          <a:lstStyle/>
          <a:p>
            <a:r>
              <a:rPr lang="en-US" dirty="0"/>
              <a:t>Third Session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Feature Engineering 2 - Coverage</a:t>
            </a:r>
            <a:endParaRPr lang="en-US" dirty="0"/>
          </a:p>
        </p:txBody>
      </p:sp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xmlns="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693" y="2261378"/>
            <a:ext cx="5915257" cy="39569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Coverage contains data around visits to the various schools by a company representative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Merged school location and coverages and filtered the Region to Madrid.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For </a:t>
            </a:r>
            <a:r>
              <a:rPr lang="en-US" sz="1600" dirty="0"/>
              <a:t>each </a:t>
            </a:r>
            <a:r>
              <a:rPr lang="en-US" sz="1600" dirty="0" smtClean="0"/>
              <a:t>´Customer heading´ we added the years </a:t>
            </a:r>
            <a:r>
              <a:rPr lang="en-US" sz="1600" dirty="0"/>
              <a:t>from 2015 to 2019 </a:t>
            </a:r>
            <a:r>
              <a:rPr lang="en-US" sz="1600" dirty="0" smtClean="0"/>
              <a:t>and the </a:t>
            </a:r>
            <a:r>
              <a:rPr lang="en-US" sz="1600" dirty="0"/>
              <a:t>column </a:t>
            </a:r>
            <a:r>
              <a:rPr lang="en-US" sz="1600" b="1" dirty="0"/>
              <a:t>count rep:</a:t>
            </a:r>
            <a:r>
              <a:rPr lang="en-US" sz="1600" dirty="0"/>
              <a:t> </a:t>
            </a:r>
            <a:r>
              <a:rPr lang="en-US" sz="1600" dirty="0"/>
              <a:t> </a:t>
            </a:r>
            <a:r>
              <a:rPr lang="en-US" sz="1600" dirty="0" smtClean="0"/>
              <a:t>this column</a:t>
            </a:r>
            <a:r>
              <a:rPr lang="en-US" sz="1600" dirty="0" smtClean="0"/>
              <a:t> </a:t>
            </a:r>
            <a:r>
              <a:rPr lang="en-US" sz="1600" dirty="0"/>
              <a:t>counts how many representatives a school </a:t>
            </a:r>
            <a:r>
              <a:rPr lang="en-US" sz="1600" dirty="0" smtClean="0"/>
              <a:t>has had from </a:t>
            </a:r>
            <a:r>
              <a:rPr lang="en-US" sz="1600" dirty="0"/>
              <a:t>year 2011 to that </a:t>
            </a:r>
            <a:r>
              <a:rPr lang="en-US" sz="1600" dirty="0" smtClean="0"/>
              <a:t>year.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Titularity: replace </a:t>
            </a:r>
            <a:r>
              <a:rPr lang="en-US" sz="1600" dirty="0" err="1"/>
              <a:t>NaN</a:t>
            </a:r>
            <a:r>
              <a:rPr lang="en-US" sz="1600" dirty="0"/>
              <a:t> and 0 by the mode: </a:t>
            </a:r>
            <a:r>
              <a:rPr lang="en-US" sz="1600" dirty="0" smtClean="0"/>
              <a:t>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Concatenated all the years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Create dummies for </a:t>
            </a:r>
            <a:r>
              <a:rPr lang="en-US" sz="1600" dirty="0" err="1" smtClean="0"/>
              <a:t>T</a:t>
            </a:r>
            <a:r>
              <a:rPr lang="en-US" sz="1600" dirty="0" err="1" smtClean="0"/>
              <a:t>itularity</a:t>
            </a:r>
            <a:endParaRPr lang="en-US" sz="1600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652937FB-CDE3-46B3-8481-AB5DB8C4BA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xmlns="" id="{11457662-C1A5-4B93-8E30-88025E27C462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11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6" name="Gráfico 15" descr="Mapa con marcador">
            <a:extLst>
              <a:ext uri="{FF2B5EF4-FFF2-40B4-BE49-F238E27FC236}">
                <a16:creationId xmlns:a16="http://schemas.microsoft.com/office/drawing/2014/main" xmlns="" id="{476ACFA2-6E4E-4B38-A594-CDF52C5E1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707367" y="13469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2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:a16="http://schemas.microsoft.com/office/drawing/2014/main" xmlns="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340A7491-C312-4D36-BA63-6F859CD81D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1252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F5325EDA-7343-463C-83EC-5D799E8B81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slide title">
            <a:extLst>
              <a:ext uri="{FF2B5EF4-FFF2-40B4-BE49-F238E27FC236}">
                <a16:creationId xmlns:a16="http://schemas.microsoft.com/office/drawing/2014/main" xmlns="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Session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Feature Engineering 3 - Activities</a:t>
            </a:r>
            <a:endParaRPr lang="en-US" dirty="0"/>
          </a:p>
        </p:txBody>
      </p:sp>
      <p:pic>
        <p:nvPicPr>
          <p:cNvPr id="80" name="Content Placeholder 79" descr="Open Book">
            <a:extLst>
              <a:ext uri="{FF2B5EF4-FFF2-40B4-BE49-F238E27FC236}">
                <a16:creationId xmlns:a16="http://schemas.microsoft.com/office/drawing/2014/main" xmlns="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48493" y="2305050"/>
            <a:ext cx="547688" cy="547688"/>
          </a:xfrm>
        </p:spPr>
      </p:pic>
      <p:sp>
        <p:nvSpPr>
          <p:cNvPr id="87" name="Text Placeholder 86" descr="content block 1">
            <a:extLst>
              <a:ext uri="{FF2B5EF4-FFF2-40B4-BE49-F238E27FC236}">
                <a16:creationId xmlns:a16="http://schemas.microsoft.com/office/drawing/2014/main" xmlns="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/>
              <a:t>11 different activities  in 34 different departments </a:t>
            </a:r>
          </a:p>
          <a:p>
            <a:r>
              <a:rPr lang="en-US" sz="2000" dirty="0" err="1" smtClean="0"/>
              <a:t>Dummified</a:t>
            </a:r>
            <a:r>
              <a:rPr lang="en-US" sz="2000" dirty="0" smtClean="0"/>
              <a:t> the categorical variables </a:t>
            </a:r>
          </a:p>
          <a:p>
            <a:r>
              <a:rPr lang="en-US" sz="2000" dirty="0" smtClean="0"/>
              <a:t>New variable that count the number </a:t>
            </a:r>
            <a:r>
              <a:rPr lang="en-US" sz="2000" dirty="0" smtClean="0"/>
              <a:t>of departments the activity has been performed in the same day</a:t>
            </a:r>
            <a:endParaRPr lang="en-US" sz="2000" dirty="0" smtClean="0"/>
          </a:p>
          <a:p>
            <a:endParaRPr lang="en-US" dirty="0"/>
          </a:p>
        </p:txBody>
      </p:sp>
      <p:cxnSp>
        <p:nvCxnSpPr>
          <p:cNvPr id="65" name="Straight Connector 64" descr="decorative element">
            <a:extLst>
              <a:ext uri="{FF2B5EF4-FFF2-40B4-BE49-F238E27FC236}">
                <a16:creationId xmlns:a16="http://schemas.microsoft.com/office/drawing/2014/main" xmlns="" id="{A4132B5C-BDF2-4C9A-B21E-BDD2CD03A542}"/>
              </a:ext>
            </a:extLst>
          </p:cNvPr>
          <p:cNvCxnSpPr/>
          <p:nvPr/>
        </p:nvCxnSpPr>
        <p:spPr>
          <a:xfrm>
            <a:off x="2080210" y="3553688"/>
            <a:ext cx="749808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Content Placeholder 94" descr="Microscope">
            <a:extLst>
              <a:ext uri="{FF2B5EF4-FFF2-40B4-BE49-F238E27FC236}">
                <a16:creationId xmlns:a16="http://schemas.microsoft.com/office/drawing/2014/main" xmlns="" id="{96991F60-484C-4906-ADB8-676435D3D6E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9126" y="3970179"/>
            <a:ext cx="547688" cy="547688"/>
          </a:xfrm>
        </p:spPr>
      </p:pic>
      <p:sp>
        <p:nvSpPr>
          <p:cNvPr id="88" name="Text Placeholder 87" descr="content block 2">
            <a:extLst>
              <a:ext uri="{FF2B5EF4-FFF2-40B4-BE49-F238E27FC236}">
                <a16:creationId xmlns:a16="http://schemas.microsoft.com/office/drawing/2014/main" xmlns="" id="{D01EBAE5-B81D-4150-B62C-F56241C555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dirty="0" smtClean="0"/>
              <a:t>Our objective was to find out if the activities performed in the department were relevant for the churn of the school</a:t>
            </a:r>
            <a:endParaRPr lang="en-US" sz="2000" dirty="0"/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1A141F7B-AE96-45F9-BC57-F7C8617491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xmlns="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12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92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  <p:bldP spid="8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eople laughing at a laptop screen">
            <a:extLst>
              <a:ext uri="{FF2B5EF4-FFF2-40B4-BE49-F238E27FC236}">
                <a16:creationId xmlns:a16="http://schemas.microsoft.com/office/drawing/2014/main" xmlns="" id="{9402120B-1989-41A6-9ED1-21A56316A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pic>
        <p:nvPicPr>
          <p:cNvPr id="5" name="Picture Placeholder 4" descr="group of students at graduation">
            <a:extLst>
              <a:ext uri="{FF2B5EF4-FFF2-40B4-BE49-F238E27FC236}">
                <a16:creationId xmlns:a16="http://schemas.microsoft.com/office/drawing/2014/main" xmlns="" id="{BD0958B7-E663-4510-9C53-EE09FEEB73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E7969C14-1078-4610-9BC5-74119C9B8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xmlns="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744294"/>
            <a:ext cx="5005614" cy="822960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THE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652937FB-CDE3-46B3-8481-AB5DB8C4BA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xmlns="" id="{B7F99E8F-CFBF-4A36-93EC-B66007DF4F2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13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37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01" y="0"/>
            <a:ext cx="8458900" cy="6447199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AB025618-C830-4992-9CD3-D9E49BC79E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26438" y="0"/>
            <a:ext cx="7672278" cy="7352951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xmlns="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xmlns="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xmlns="" id="{0051AD99-BC4A-487F-BE1C-486FC5B8E9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xmlns="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5" y="557439"/>
            <a:ext cx="7286021" cy="830997"/>
          </a:xfrm>
        </p:spPr>
        <p:txBody>
          <a:bodyPr/>
          <a:lstStyle/>
          <a:p>
            <a:r>
              <a:rPr lang="en-US" sz="2800" dirty="0"/>
              <a:t>School </a:t>
            </a:r>
            <a:r>
              <a:rPr lang="en-US" sz="2800" dirty="0" smtClean="0"/>
              <a:t>Lunch – Entrée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b="1" dirty="0"/>
              <a:t>The Model-Subject Math with grade 1º and 2º</a:t>
            </a:r>
          </a:p>
        </p:txBody>
      </p:sp>
      <p:pic>
        <p:nvPicPr>
          <p:cNvPr id="36" name="Content Placeholder 35" descr="Medal">
            <a:extLst>
              <a:ext uri="{FF2B5EF4-FFF2-40B4-BE49-F238E27FC236}">
                <a16:creationId xmlns:a16="http://schemas.microsoft.com/office/drawing/2014/main" xmlns="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76192" y="1805031"/>
            <a:ext cx="548640" cy="548640"/>
          </a:xfrm>
        </p:spPr>
      </p:pic>
      <p:sp>
        <p:nvSpPr>
          <p:cNvPr id="24" name="Text Placeholder 23" descr="content block 2">
            <a:extLst>
              <a:ext uri="{FF2B5EF4-FFF2-40B4-BE49-F238E27FC236}">
                <a16:creationId xmlns:a16="http://schemas.microsoft.com/office/drawing/2014/main" xmlns="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4793" y="1988192"/>
            <a:ext cx="2834640" cy="4098288"/>
          </a:xfrm>
        </p:spPr>
        <p:txBody>
          <a:bodyPr/>
          <a:lstStyle/>
          <a:p>
            <a:r>
              <a:rPr lang="en-US" b="1" dirty="0"/>
              <a:t>Model used: </a:t>
            </a:r>
            <a:r>
              <a:rPr lang="en-US" dirty="0"/>
              <a:t>Extra Trees – Extra Random</a:t>
            </a:r>
          </a:p>
          <a:p>
            <a:r>
              <a:rPr lang="en-US" b="1" dirty="0"/>
              <a:t>Score with ROC AUC:  </a:t>
            </a:r>
            <a:r>
              <a:rPr lang="en-US" dirty="0" smtClean="0"/>
              <a:t>0.657</a:t>
            </a:r>
            <a:endParaRPr lang="en-US" dirty="0"/>
          </a:p>
          <a:p>
            <a:r>
              <a:rPr lang="en-US" b="1" dirty="0"/>
              <a:t>Unused features: </a:t>
            </a:r>
            <a:r>
              <a:rPr lang="en-US" dirty="0"/>
              <a:t>regional language, mk2 in season, subject, </a:t>
            </a:r>
            <a:r>
              <a:rPr lang="en-US" dirty="0" err="1"/>
              <a:t>masterid</a:t>
            </a:r>
            <a:r>
              <a:rPr lang="en-US" dirty="0"/>
              <a:t>, mk1 out of season, </a:t>
            </a:r>
            <a:r>
              <a:rPr lang="en-US" dirty="0" err="1"/>
              <a:t>ownershipteam</a:t>
            </a:r>
            <a:r>
              <a:rPr lang="en-US" dirty="0"/>
              <a:t>, course, in-house training </a:t>
            </a:r>
            <a:r>
              <a:rPr lang="en-US" dirty="0" smtClean="0"/>
              <a:t>sum, year</a:t>
            </a:r>
            <a:endParaRPr lang="en-US" dirty="0"/>
          </a:p>
          <a:p>
            <a:r>
              <a:rPr lang="en-US" b="1" dirty="0"/>
              <a:t>Feature importance: </a:t>
            </a:r>
            <a:r>
              <a:rPr lang="en-US" dirty="0" smtClean="0"/>
              <a:t>institution</a:t>
            </a:r>
            <a:r>
              <a:rPr lang="en-US" dirty="0"/>
              <a:t>, number of representatives and mk2 sum. 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652937FB-CDE3-46B3-8481-AB5DB8C4BA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 descr="Slide number">
            <a:extLst>
              <a:ext uri="{FF2B5EF4-FFF2-40B4-BE49-F238E27FC236}">
                <a16:creationId xmlns:a16="http://schemas.microsoft.com/office/drawing/2014/main" xmlns="" id="{79161314-0A22-4109-A2B1-41E87EFE1E18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14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AutoShape 5" descr="blob:https://web.whatsapp.com/a71b6df7-1dc6-4d73-8ca7-ad385d8ae6d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blob:https://web.whatsapp.com/a71b6df7-1dc6-4d73-8ca7-ad385d8ae6d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8" y="4476754"/>
            <a:ext cx="233362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882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rial view of boy sitting at his laptop">
            <a:extLst>
              <a:ext uri="{FF2B5EF4-FFF2-40B4-BE49-F238E27FC236}">
                <a16:creationId xmlns:a16="http://schemas.microsoft.com/office/drawing/2014/main" xmlns="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itle 3" descr="Title">
            <a:extLst>
              <a:ext uri="{FF2B5EF4-FFF2-40B4-BE49-F238E27FC236}">
                <a16:creationId xmlns:a16="http://schemas.microsoft.com/office/drawing/2014/main" xmlns="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38390"/>
            <a:ext cx="6891564" cy="374716"/>
          </a:xfrm>
        </p:spPr>
        <p:txBody>
          <a:bodyPr/>
          <a:lstStyle/>
          <a:p>
            <a:r>
              <a:rPr lang="en-US" dirty="0"/>
              <a:t>School </a:t>
            </a:r>
            <a:r>
              <a:rPr lang="en-US" dirty="0" smtClean="0"/>
              <a:t>Lunch – Main Course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The Model-Subject Social Science </a:t>
            </a:r>
            <a:br>
              <a:rPr lang="en-US" b="1" dirty="0"/>
            </a:br>
            <a:r>
              <a:rPr lang="en-US" b="1" dirty="0"/>
              <a:t>with grade 1º and 2º</a:t>
            </a:r>
            <a:br>
              <a:rPr lang="en-US" b="1" dirty="0"/>
            </a:br>
            <a:endParaRPr lang="en-US" dirty="0"/>
          </a:p>
        </p:txBody>
      </p:sp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xmlns="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693" y="2261378"/>
            <a:ext cx="5915257" cy="39569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652937FB-CDE3-46B3-8481-AB5DB8C4BA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xmlns="" id="{11457662-C1A5-4B93-8E30-88025E27C462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15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Text Placeholder 23" descr="content block 2">
            <a:extLst>
              <a:ext uri="{FF2B5EF4-FFF2-40B4-BE49-F238E27FC236}">
                <a16:creationId xmlns:a16="http://schemas.microsoft.com/office/drawing/2014/main" xmlns="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4793" y="1988192"/>
            <a:ext cx="2834640" cy="4098288"/>
          </a:xfrm>
        </p:spPr>
        <p:txBody>
          <a:bodyPr/>
          <a:lstStyle/>
          <a:p>
            <a:r>
              <a:rPr lang="en-US" b="1" dirty="0"/>
              <a:t>Model used: </a:t>
            </a:r>
            <a:r>
              <a:rPr lang="en-US" dirty="0" err="1"/>
              <a:t>XGBoost</a:t>
            </a:r>
            <a:r>
              <a:rPr lang="en-US" dirty="0"/>
              <a:t> – Long May She Reign  </a:t>
            </a:r>
          </a:p>
          <a:p>
            <a:r>
              <a:rPr lang="en-US" b="1" dirty="0"/>
              <a:t>Score with ROC AUC:  </a:t>
            </a:r>
            <a:r>
              <a:rPr lang="en-US" dirty="0"/>
              <a:t>0.632</a:t>
            </a:r>
          </a:p>
          <a:p>
            <a:r>
              <a:rPr lang="en-US" b="1" dirty="0"/>
              <a:t>Unused features: </a:t>
            </a:r>
            <a:r>
              <a:rPr lang="en-US" dirty="0"/>
              <a:t>regional language, </a:t>
            </a:r>
            <a:r>
              <a:rPr lang="en-US" dirty="0" err="1"/>
              <a:t>masterid</a:t>
            </a:r>
            <a:r>
              <a:rPr lang="en-US" dirty="0"/>
              <a:t>, longitude, latitude</a:t>
            </a:r>
          </a:p>
          <a:p>
            <a:r>
              <a:rPr lang="en-US" b="1" dirty="0"/>
              <a:t>Feature importance: </a:t>
            </a:r>
            <a:r>
              <a:rPr lang="en-US" dirty="0"/>
              <a:t>nº of copies, </a:t>
            </a:r>
            <a:r>
              <a:rPr lang="en-US" dirty="0" smtClean="0"/>
              <a:t>mk1 </a:t>
            </a:r>
            <a:r>
              <a:rPr lang="en-US" dirty="0"/>
              <a:t>in season, nº of marketing actions, mk2 sum, mk2 out of season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11" name="Content Placeholder 35" descr="Medal">
            <a:extLst>
              <a:ext uri="{FF2B5EF4-FFF2-40B4-BE49-F238E27FC236}">
                <a16:creationId xmlns:a16="http://schemas.microsoft.com/office/drawing/2014/main" xmlns="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851452" y="1827891"/>
            <a:ext cx="548640" cy="548640"/>
          </a:xfr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51" y="4274565"/>
            <a:ext cx="2767418" cy="191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597" y="-75502"/>
            <a:ext cx="8685403" cy="6431261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AB025618-C830-4992-9CD3-D9E49BC79E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26438" y="0"/>
            <a:ext cx="7672278" cy="7352951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xmlns="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xmlns="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xmlns="" id="{0051AD99-BC4A-487F-BE1C-486FC5B8E9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xmlns="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5" y="557439"/>
            <a:ext cx="7286021" cy="830997"/>
          </a:xfrm>
        </p:spPr>
        <p:txBody>
          <a:bodyPr/>
          <a:lstStyle/>
          <a:p>
            <a:r>
              <a:rPr lang="en-US" sz="2800" dirty="0"/>
              <a:t>School </a:t>
            </a:r>
            <a:r>
              <a:rPr lang="en-US" sz="2800" dirty="0" smtClean="0"/>
              <a:t>Lunch - Dessert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b="1" dirty="0"/>
              <a:t>The Model-Subject Spanish with </a:t>
            </a:r>
            <a:br>
              <a:rPr lang="en-US" sz="2800" b="1" dirty="0"/>
            </a:br>
            <a:r>
              <a:rPr lang="en-US" sz="2800" b="1" dirty="0"/>
              <a:t>grade 1º and 2º</a:t>
            </a:r>
          </a:p>
        </p:txBody>
      </p:sp>
      <p:pic>
        <p:nvPicPr>
          <p:cNvPr id="36" name="Content Placeholder 35" descr="Medal">
            <a:extLst>
              <a:ext uri="{FF2B5EF4-FFF2-40B4-BE49-F238E27FC236}">
                <a16:creationId xmlns:a16="http://schemas.microsoft.com/office/drawing/2014/main" xmlns="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76192" y="1805031"/>
            <a:ext cx="548640" cy="548640"/>
          </a:xfrm>
        </p:spPr>
      </p:pic>
      <p:sp>
        <p:nvSpPr>
          <p:cNvPr id="24" name="Text Placeholder 23" descr="content block 2">
            <a:extLst>
              <a:ext uri="{FF2B5EF4-FFF2-40B4-BE49-F238E27FC236}">
                <a16:creationId xmlns:a16="http://schemas.microsoft.com/office/drawing/2014/main" xmlns="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4793" y="1988192"/>
            <a:ext cx="2834640" cy="4098288"/>
          </a:xfrm>
        </p:spPr>
        <p:txBody>
          <a:bodyPr/>
          <a:lstStyle/>
          <a:p>
            <a:r>
              <a:rPr lang="en-US" b="1" dirty="0"/>
              <a:t>Model used: </a:t>
            </a:r>
            <a:r>
              <a:rPr lang="en-US" dirty="0"/>
              <a:t>Random Forest – Run Forest Run </a:t>
            </a:r>
          </a:p>
          <a:p>
            <a:r>
              <a:rPr lang="en-US" b="1" dirty="0"/>
              <a:t>Score with ROC AUC:  </a:t>
            </a:r>
            <a:r>
              <a:rPr lang="en-US" dirty="0"/>
              <a:t>0.628</a:t>
            </a:r>
          </a:p>
          <a:p>
            <a:r>
              <a:rPr lang="en-US" b="1" dirty="0"/>
              <a:t>Unused features: </a:t>
            </a:r>
            <a:r>
              <a:rPr lang="en-US" dirty="0" err="1"/>
              <a:t>masterid</a:t>
            </a:r>
            <a:r>
              <a:rPr lang="en-US" dirty="0"/>
              <a:t>, longitude, latitude</a:t>
            </a:r>
          </a:p>
          <a:p>
            <a:r>
              <a:rPr lang="en-US" b="1" dirty="0"/>
              <a:t>Feature importance: </a:t>
            </a:r>
            <a:r>
              <a:rPr lang="en-US" b="1" dirty="0" smtClean="0"/>
              <a:t> </a:t>
            </a:r>
            <a:r>
              <a:rPr lang="en-US" dirty="0" smtClean="0"/>
              <a:t>nº </a:t>
            </a:r>
            <a:r>
              <a:rPr lang="en-US" dirty="0"/>
              <a:t>of copies, total sum, nº of marketing actions, mk2 out of season, </a:t>
            </a:r>
            <a:r>
              <a:rPr lang="en-US" dirty="0" err="1"/>
              <a:t>count_rep</a:t>
            </a:r>
            <a:r>
              <a:rPr lang="en-US" dirty="0"/>
              <a:t>, </a:t>
            </a:r>
            <a:r>
              <a:rPr lang="en-US" dirty="0" err="1"/>
              <a:t>mk</a:t>
            </a:r>
            <a:r>
              <a:rPr lang="en-US" dirty="0"/>
              <a:t> sum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652937FB-CDE3-46B3-8481-AB5DB8C4BA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 descr="Slide number">
            <a:extLst>
              <a:ext uri="{FF2B5EF4-FFF2-40B4-BE49-F238E27FC236}">
                <a16:creationId xmlns:a16="http://schemas.microsoft.com/office/drawing/2014/main" xmlns="" id="{79161314-0A22-4109-A2B1-41E87EFE1E18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16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01" y="4400772"/>
            <a:ext cx="27051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989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Three people sitting at picnic table">
            <a:extLst>
              <a:ext uri="{FF2B5EF4-FFF2-40B4-BE49-F238E27FC236}">
                <a16:creationId xmlns:a16="http://schemas.microsoft.com/office/drawing/2014/main" xmlns="" id="{0B90EB26-97FD-4B8B-86E0-B00589E094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676568" cy="6858000"/>
          </a:xfr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xmlns="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u="sng" dirty="0"/>
              <a:t>Why did we choose </a:t>
            </a:r>
            <a:r>
              <a:rPr lang="en-US" sz="2400" u="sng" dirty="0" smtClean="0"/>
              <a:t>AUC-ROC</a:t>
            </a:r>
            <a:r>
              <a:rPr lang="en-US" sz="2400" u="sng" dirty="0"/>
              <a:t>?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Binary Classification Problem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Also tried with F1, Accuracy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Optimal threshold provided by </a:t>
            </a:r>
            <a:r>
              <a:rPr lang="en-US" sz="2400" dirty="0" err="1"/>
              <a:t>Dataiku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EB664AAE-5AE9-41D7-8346-002B9F4453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6A917B6-FD86-4E53-9A0A-F18686B1D72A}"/>
              </a:ext>
            </a:extLst>
          </p:cNvPr>
          <p:cNvSpPr/>
          <p:nvPr/>
        </p:nvSpPr>
        <p:spPr>
          <a:xfrm>
            <a:off x="7532914" y="29806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Exam Time</a:t>
            </a:r>
            <a:br>
              <a:rPr lang="en-US" sz="2800" dirty="0"/>
            </a:br>
            <a:r>
              <a:rPr lang="en-US" sz="2800" b="1" dirty="0"/>
              <a:t>Assessing the Model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76499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group of students running">
            <a:extLst>
              <a:ext uri="{FF2B5EF4-FFF2-40B4-BE49-F238E27FC236}">
                <a16:creationId xmlns:a16="http://schemas.microsoft.com/office/drawing/2014/main" xmlns="" id="{AEEE5BA3-06F1-4026-A0BB-B08891F46E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E7969C14-1078-4610-9BC5-74119C9B8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Placeholder 15" descr="stack of books on the ground">
            <a:extLst>
              <a:ext uri="{FF2B5EF4-FFF2-40B4-BE49-F238E27FC236}">
                <a16:creationId xmlns:a16="http://schemas.microsoft.com/office/drawing/2014/main" xmlns="" id="{4E408D58-0A21-4D16-A8D8-54C17D5AD4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xmlns="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587" y="4670560"/>
            <a:ext cx="5005614" cy="822960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THE FUTURE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652937FB-CDE3-46B3-8481-AB5DB8C4BA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 descr="slide number">
            <a:extLst>
              <a:ext uri="{FF2B5EF4-FFF2-40B4-BE49-F238E27FC236}">
                <a16:creationId xmlns:a16="http://schemas.microsoft.com/office/drawing/2014/main" xmlns="" id="{D803F682-0E68-4ECD-A92D-F73743FF2E60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18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09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Open book">
            <a:extLst>
              <a:ext uri="{FF2B5EF4-FFF2-40B4-BE49-F238E27FC236}">
                <a16:creationId xmlns:a16="http://schemas.microsoft.com/office/drawing/2014/main" xmlns="" id="{A799F565-1DAB-4AD3-BCE4-5DAC8012F3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5C2DDD60-EB1C-44D8-84E1-D86EB3558F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6362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F5325EDA-7343-463C-83EC-5D799E8B81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xmlns="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Afternoon Games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Recommendations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3" name="Content Placeholder 82" descr="Bell">
            <a:extLst>
              <a:ext uri="{FF2B5EF4-FFF2-40B4-BE49-F238E27FC236}">
                <a16:creationId xmlns:a16="http://schemas.microsoft.com/office/drawing/2014/main" xmlns="" id="{604095CF-E62F-46A4-A86C-5F465AE6E2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4659" y="1470837"/>
            <a:ext cx="548640" cy="548640"/>
          </a:xfrm>
        </p:spPr>
      </p:pic>
      <p:sp>
        <p:nvSpPr>
          <p:cNvPr id="87" name="Text Placeholder 86" descr="content block 1">
            <a:extLst>
              <a:ext uri="{FF2B5EF4-FFF2-40B4-BE49-F238E27FC236}">
                <a16:creationId xmlns:a16="http://schemas.microsoft.com/office/drawing/2014/main" xmlns="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7040" y="1314305"/>
            <a:ext cx="3180020" cy="790941"/>
          </a:xfrm>
        </p:spPr>
        <p:txBody>
          <a:bodyPr/>
          <a:lstStyle/>
          <a:p>
            <a:r>
              <a:rPr lang="en-US" sz="2000" dirty="0"/>
              <a:t>We need more granular marketing data to make better predictions</a:t>
            </a:r>
          </a:p>
          <a:p>
            <a:endParaRPr lang="en-US" dirty="0"/>
          </a:p>
        </p:txBody>
      </p:sp>
      <p:pic>
        <p:nvPicPr>
          <p:cNvPr id="95" name="Content Placeholder 94" descr="Microscope">
            <a:extLst>
              <a:ext uri="{FF2B5EF4-FFF2-40B4-BE49-F238E27FC236}">
                <a16:creationId xmlns:a16="http://schemas.microsoft.com/office/drawing/2014/main" xmlns="" id="{96991F60-484C-4906-ADB8-676435D3D6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88975" y="2534886"/>
            <a:ext cx="547688" cy="547688"/>
          </a:xfrm>
        </p:spPr>
      </p:pic>
      <p:sp>
        <p:nvSpPr>
          <p:cNvPr id="88" name="Text Placeholder 87" descr="content block 2">
            <a:extLst>
              <a:ext uri="{FF2B5EF4-FFF2-40B4-BE49-F238E27FC236}">
                <a16:creationId xmlns:a16="http://schemas.microsoft.com/office/drawing/2014/main" xmlns="" id="{D01EBAE5-B81D-4150-B62C-F56241C555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8925" y="2473255"/>
            <a:ext cx="3330665" cy="714010"/>
          </a:xfrm>
        </p:spPr>
        <p:txBody>
          <a:bodyPr/>
          <a:lstStyle/>
          <a:p>
            <a:r>
              <a:rPr lang="en-US" sz="2000" dirty="0" smtClean="0"/>
              <a:t>The graphs showed that we were leaders in digital. </a:t>
            </a:r>
            <a:endParaRPr lang="en-US" sz="2000" dirty="0" smtClean="0"/>
          </a:p>
        </p:txBody>
      </p:sp>
      <p:pic>
        <p:nvPicPr>
          <p:cNvPr id="97" name="Content Placeholder 96" descr="Pencil">
            <a:extLst>
              <a:ext uri="{FF2B5EF4-FFF2-40B4-BE49-F238E27FC236}">
                <a16:creationId xmlns:a16="http://schemas.microsoft.com/office/drawing/2014/main" xmlns="" id="{40D9C27B-A51D-4036-B3F9-56081BD60AB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553" y="3431813"/>
            <a:ext cx="548640" cy="548640"/>
          </a:xfrm>
        </p:spPr>
      </p:pic>
      <p:sp>
        <p:nvSpPr>
          <p:cNvPr id="90" name="Text Placeholder 89" descr="content block 3">
            <a:extLst>
              <a:ext uri="{FF2B5EF4-FFF2-40B4-BE49-F238E27FC236}">
                <a16:creationId xmlns:a16="http://schemas.microsoft.com/office/drawing/2014/main" xmlns="" id="{AC38A326-FA47-4BD6-B27D-DEB6A4485A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2199" y="3345124"/>
            <a:ext cx="3449410" cy="711197"/>
          </a:xfrm>
        </p:spPr>
        <p:txBody>
          <a:bodyPr/>
          <a:lstStyle/>
          <a:p>
            <a:r>
              <a:rPr lang="en-US" sz="2000" dirty="0">
                <a:sym typeface="Wingdings" panose="05000000000000000000" pitchFamily="2" charset="2"/>
              </a:rPr>
              <a:t>Focus on 1º and 2º primary book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1A141F7B-AE96-45F9-BC57-F7C8617491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Slide Number Placeholder 5" descr="Slide Number">
            <a:extLst>
              <a:ext uri="{FF2B5EF4-FFF2-40B4-BE49-F238E27FC236}">
                <a16:creationId xmlns:a16="http://schemas.microsoft.com/office/drawing/2014/main" xmlns="" id="{DB02A950-05E3-4691-9BC9-47B314EEA715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19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 Placeholder 89" descr="content block 3">
            <a:extLst>
              <a:ext uri="{FF2B5EF4-FFF2-40B4-BE49-F238E27FC236}">
                <a16:creationId xmlns:a16="http://schemas.microsoft.com/office/drawing/2014/main" xmlns="" id="{AC38A326-FA47-4BD6-B27D-DEB6A4485AB5}"/>
              </a:ext>
            </a:extLst>
          </p:cNvPr>
          <p:cNvSpPr txBox="1">
            <a:spLocks/>
          </p:cNvSpPr>
          <p:nvPr/>
        </p:nvSpPr>
        <p:spPr>
          <a:xfrm>
            <a:off x="1423845" y="4228214"/>
            <a:ext cx="3449410" cy="711197"/>
          </a:xfrm>
          <a:prstGeom prst="rect">
            <a:avLst/>
          </a:prstGeom>
        </p:spPr>
        <p:txBody>
          <a:bodyPr vert="horz" wrap="square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ym typeface="Wingdings" panose="05000000000000000000" pitchFamily="2" charset="2"/>
              </a:rPr>
              <a:t>Increase the marketing actions in the optimal period</a:t>
            </a:r>
            <a:endParaRPr lang="en-US" sz="2000" dirty="0">
              <a:sym typeface="Wingdings" panose="05000000000000000000" pitchFamily="2" charset="2"/>
            </a:endParaRPr>
          </a:p>
        </p:txBody>
      </p:sp>
      <p:pic>
        <p:nvPicPr>
          <p:cNvPr id="25" name="Content Placeholder 35" descr="Medal">
            <a:extLst>
              <a:ext uri="{FF2B5EF4-FFF2-40B4-BE49-F238E27FC236}">
                <a16:creationId xmlns:a16="http://schemas.microsoft.com/office/drawing/2014/main" xmlns="" id="{A960174C-A9DE-472D-BF1C-B13108BD70B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8483" y="5345673"/>
            <a:ext cx="548640" cy="548640"/>
          </a:xfrm>
          <a:prstGeom prst="rect">
            <a:avLst/>
          </a:prstGeom>
        </p:spPr>
      </p:pic>
      <p:sp>
        <p:nvSpPr>
          <p:cNvPr id="27" name="Text Placeholder 89" descr="content block 3">
            <a:extLst>
              <a:ext uri="{FF2B5EF4-FFF2-40B4-BE49-F238E27FC236}">
                <a16:creationId xmlns:a16="http://schemas.microsoft.com/office/drawing/2014/main" xmlns="" id="{AC38A326-FA47-4BD6-B27D-DEB6A4485AB5}"/>
              </a:ext>
            </a:extLst>
          </p:cNvPr>
          <p:cNvSpPr txBox="1">
            <a:spLocks/>
          </p:cNvSpPr>
          <p:nvPr/>
        </p:nvSpPr>
        <p:spPr>
          <a:xfrm>
            <a:off x="1576245" y="5183116"/>
            <a:ext cx="3654974" cy="711197"/>
          </a:xfrm>
          <a:prstGeom prst="rect">
            <a:avLst/>
          </a:prstGeom>
        </p:spPr>
        <p:txBody>
          <a:bodyPr vert="horz" wrap="square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ym typeface="Wingdings" panose="05000000000000000000" pitchFamily="2" charset="2"/>
              </a:rPr>
              <a:t>Start a focus on music – investment 3º subject in </a:t>
            </a:r>
            <a:r>
              <a:rPr lang="en-US" sz="2000" dirty="0" smtClean="0">
                <a:sym typeface="Wingdings" panose="05000000000000000000" pitchFamily="2" charset="2"/>
              </a:rPr>
              <a:t>Madrid </a:t>
            </a:r>
            <a:endParaRPr lang="en-US" sz="2000" dirty="0">
              <a:sym typeface="Wingdings" panose="05000000000000000000" pitchFamily="2" charset="2"/>
            </a:endParaRPr>
          </a:p>
        </p:txBody>
      </p:sp>
      <p:pic>
        <p:nvPicPr>
          <p:cNvPr id="31" name="Graphic 2" descr="Playbook">
            <a:extLst>
              <a:ext uri="{FF2B5EF4-FFF2-40B4-BE49-F238E27FC236}">
                <a16:creationId xmlns:a16="http://schemas.microsoft.com/office/drawing/2014/main" xmlns="" id="{AD38D48A-40B5-034B-B189-C034582370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460648" y="1383205"/>
            <a:ext cx="716329" cy="716329"/>
          </a:xfrm>
          <a:prstGeom prst="rect">
            <a:avLst/>
          </a:prstGeom>
        </p:spPr>
      </p:pic>
      <p:sp>
        <p:nvSpPr>
          <p:cNvPr id="33" name="Text Placeholder 86" descr="content block 1">
            <a:extLst>
              <a:ext uri="{FF2B5EF4-FFF2-40B4-BE49-F238E27FC236}">
                <a16:creationId xmlns:a16="http://schemas.microsoft.com/office/drawing/2014/main" xmlns="" id="{1F4C9CA2-B224-40CD-8DB2-CAE478D23611}"/>
              </a:ext>
            </a:extLst>
          </p:cNvPr>
          <p:cNvSpPr txBox="1">
            <a:spLocks/>
          </p:cNvSpPr>
          <p:nvPr/>
        </p:nvSpPr>
        <p:spPr>
          <a:xfrm>
            <a:off x="7364136" y="1383205"/>
            <a:ext cx="3180020" cy="790941"/>
          </a:xfrm>
          <a:prstGeom prst="rect">
            <a:avLst/>
          </a:prstGeom>
        </p:spPr>
        <p:txBody>
          <a:bodyPr vert="horz" wrap="square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Use data from other regions to help understand the behavior </a:t>
            </a:r>
          </a:p>
          <a:p>
            <a:endParaRPr lang="en-US" dirty="0"/>
          </a:p>
        </p:txBody>
      </p:sp>
      <p:pic>
        <p:nvPicPr>
          <p:cNvPr id="34" name="Content Placeholder 79" descr="Open Book">
            <a:extLst>
              <a:ext uri="{FF2B5EF4-FFF2-40B4-BE49-F238E27FC236}">
                <a16:creationId xmlns:a16="http://schemas.microsoft.com/office/drawing/2014/main" xmlns="" id="{1198805C-69FE-4129-96D0-B3F35CB64166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48493" y="4309968"/>
            <a:ext cx="547688" cy="5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1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room of red chairs in front of a window">
            <a:extLst>
              <a:ext uri="{FF2B5EF4-FFF2-40B4-BE49-F238E27FC236}">
                <a16:creationId xmlns:a16="http://schemas.microsoft.com/office/drawing/2014/main" xmlns="" id="{E983D85E-34D8-430D-875F-7EBB69A6B7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xmlns="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4656" y="1323670"/>
            <a:ext cx="4379976" cy="870403"/>
          </a:xfrm>
        </p:spPr>
        <p:txBody>
          <a:bodyPr/>
          <a:lstStyle/>
          <a:p>
            <a:r>
              <a:rPr lang="en-US" dirty="0"/>
              <a:t>THE PROJECT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xmlns="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5871" y="2253288"/>
            <a:ext cx="4650695" cy="2351424"/>
          </a:xfrm>
        </p:spPr>
        <p:txBody>
          <a:bodyPr/>
          <a:lstStyle/>
          <a:p>
            <a:endParaRPr lang="en-US" sz="2400" dirty="0"/>
          </a:p>
          <a:p>
            <a:r>
              <a:rPr lang="en-US" sz="2400" dirty="0"/>
              <a:t>To predict which teachers chose to change their textbook publisher, based on marketing, commercial visits and other data.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EB664AAE-5AE9-41D7-8346-002B9F4453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4083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sitting around a wooden table&#10;">
            <a:extLst>
              <a:ext uri="{FF2B5EF4-FFF2-40B4-BE49-F238E27FC236}">
                <a16:creationId xmlns:a16="http://schemas.microsoft.com/office/drawing/2014/main" xmlns="" id="{D48306FF-9A46-43AC-BC11-DE5D9F2D18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31664CF3-C0D1-4769-8E59-8694AF0795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F5325EDA-7343-463C-83EC-5D799E8B81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621169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2" name="Title 41" descr="title">
            <a:extLst>
              <a:ext uri="{FF2B5EF4-FFF2-40B4-BE49-F238E27FC236}">
                <a16:creationId xmlns:a16="http://schemas.microsoft.com/office/drawing/2014/main" xmlns="" id="{72FCEAE4-FA74-4446-B2F5-9AFA2DA13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005" y="465871"/>
            <a:ext cx="5578995" cy="879928"/>
          </a:xfrm>
        </p:spPr>
        <p:txBody>
          <a:bodyPr/>
          <a:lstStyle/>
          <a:p>
            <a:r>
              <a:rPr lang="en-US" b="0" dirty="0"/>
              <a:t>ANY QUESTIONS?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FF17C705-3351-4B11-BD28-D0CACC12D3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648680" y="1253925"/>
            <a:ext cx="469807" cy="79404"/>
            <a:chOff x="9330846" y="5054600"/>
            <a:chExt cx="676275" cy="114300"/>
          </a:xfrm>
          <a:solidFill>
            <a:schemeClr val="bg1"/>
          </a:solidFill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xmlns="" id="{925FEBFE-A26D-4E0B-B884-7E186CD878E5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xmlns="" id="{2A24665D-D5CF-4F18-A88A-8E4471800E8D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39F2203F-31BF-4705-AC57-E197602982AA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xmlns="" id="{D4734E32-080E-49F2-89F3-16F0DBB5D130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 descr="Image result for school hands up">
            <a:extLst>
              <a:ext uri="{FF2B5EF4-FFF2-40B4-BE49-F238E27FC236}">
                <a16:creationId xmlns:a16="http://schemas.microsoft.com/office/drawing/2014/main" xmlns="" id="{0D8386E4-9FB0-4BC9-B886-8CFDEF75E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04" y="1523999"/>
            <a:ext cx="11196699" cy="486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20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rial view of spiral staircase">
            <a:extLst>
              <a:ext uri="{FF2B5EF4-FFF2-40B4-BE49-F238E27FC236}">
                <a16:creationId xmlns:a16="http://schemas.microsoft.com/office/drawing/2014/main" xmlns="" id="{FEB910A3-4C94-4A0C-AC72-88985A7BA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6" name="Picture Placeholder 5" descr="open book with audience watching play in background">
            <a:extLst>
              <a:ext uri="{FF2B5EF4-FFF2-40B4-BE49-F238E27FC236}">
                <a16:creationId xmlns:a16="http://schemas.microsoft.com/office/drawing/2014/main" xmlns="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xmlns="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509593"/>
            <a:ext cx="5005614" cy="822960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Welcome Orientation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4" name="Text Placeholder 33" descr="slide content block">
            <a:extLst>
              <a:ext uri="{FF2B5EF4-FFF2-40B4-BE49-F238E27FC236}">
                <a16:creationId xmlns:a16="http://schemas.microsoft.com/office/drawing/2014/main" xmlns="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9343" y="1601833"/>
            <a:ext cx="5061857" cy="4451113"/>
          </a:xfrm>
        </p:spPr>
        <p:txBody>
          <a:bodyPr/>
          <a:lstStyle/>
          <a:p>
            <a:pPr fontAlgn="base"/>
            <a:endParaRPr lang="en-GB" sz="2400" b="1" dirty="0">
              <a:solidFill>
                <a:schemeClr val="bg1"/>
              </a:solidFill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Market Trends</a:t>
            </a:r>
            <a:br>
              <a:rPr lang="en-GB" sz="2400" b="1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/>
            </a:r>
            <a:br>
              <a:rPr lang="en-GB" sz="2400" b="1" dirty="0">
                <a:solidFill>
                  <a:schemeClr val="bg1"/>
                </a:solidFill>
              </a:rPr>
            </a:br>
            <a:endParaRPr lang="en-GB" sz="2400" b="1" dirty="0">
              <a:solidFill>
                <a:schemeClr val="bg1"/>
              </a:solidFill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Our Company</a:t>
            </a:r>
            <a:br>
              <a:rPr lang="en-GB" sz="2400" b="1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/>
            </a:r>
            <a:br>
              <a:rPr lang="en-GB" sz="2400" b="1" dirty="0">
                <a:solidFill>
                  <a:schemeClr val="bg1"/>
                </a:solidFill>
              </a:rPr>
            </a:br>
            <a:endParaRPr lang="en-GB" sz="2400" b="1" dirty="0">
              <a:solidFill>
                <a:schemeClr val="bg1"/>
              </a:solidFill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Findings and Results</a:t>
            </a:r>
            <a:br>
              <a:rPr lang="en-GB" sz="2400" b="1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/>
            </a:r>
            <a:br>
              <a:rPr lang="en-GB" sz="2400" b="1" dirty="0">
                <a:solidFill>
                  <a:schemeClr val="bg1"/>
                </a:solidFill>
              </a:rPr>
            </a:br>
            <a:endParaRPr lang="en-GB" sz="2400" b="1" dirty="0">
              <a:solidFill>
                <a:schemeClr val="bg1"/>
              </a:solidFill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Business 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E4A96D9-2D70-4D9E-B61C-9B23F3FD51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652937FB-CDE3-46B3-8481-AB5DB8C4BA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5" descr="slide number">
            <a:extLst>
              <a:ext uri="{FF2B5EF4-FFF2-40B4-BE49-F238E27FC236}">
                <a16:creationId xmlns:a16="http://schemas.microsoft.com/office/drawing/2014/main" xmlns="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3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1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boy in front of library stacks">
            <a:extLst>
              <a:ext uri="{FF2B5EF4-FFF2-40B4-BE49-F238E27FC236}">
                <a16:creationId xmlns:a16="http://schemas.microsoft.com/office/drawing/2014/main" xmlns="" id="{141CBC39-54B4-4424-84FB-FDAABDFFAE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Picture Placeholder 4" descr="person reading a book">
            <a:extLst>
              <a:ext uri="{FF2B5EF4-FFF2-40B4-BE49-F238E27FC236}">
                <a16:creationId xmlns:a16="http://schemas.microsoft.com/office/drawing/2014/main" xmlns="" id="{70316739-C7FA-4487-B86B-6CE17B09B0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E7969C14-1078-4610-9BC5-74119C9B8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xmlns="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4670560"/>
            <a:ext cx="5005614" cy="822960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THE MARKET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652937FB-CDE3-46B3-8481-AB5DB8C4BA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xmlns="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4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50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rial view of boy sitting at his laptop">
            <a:extLst>
              <a:ext uri="{FF2B5EF4-FFF2-40B4-BE49-F238E27FC236}">
                <a16:creationId xmlns:a16="http://schemas.microsoft.com/office/drawing/2014/main" xmlns="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AB025618-C830-4992-9CD3-D9E49BC79E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xmlns="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xmlns="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xmlns="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xmlns="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28" y="349058"/>
            <a:ext cx="6891564" cy="830997"/>
          </a:xfrm>
        </p:spPr>
        <p:txBody>
          <a:bodyPr/>
          <a:lstStyle/>
          <a:p>
            <a:r>
              <a:rPr lang="en-US" sz="2800" dirty="0"/>
              <a:t>First Class</a:t>
            </a:r>
            <a:br>
              <a:rPr lang="en-US" sz="2800" dirty="0"/>
            </a:br>
            <a:r>
              <a:rPr lang="en-US" sz="2800" b="1" dirty="0"/>
              <a:t>Market Movements</a:t>
            </a:r>
          </a:p>
        </p:txBody>
      </p:sp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xmlns="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1873" y="1542419"/>
            <a:ext cx="2834640" cy="417221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Market dropping after a 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Spanish: </a:t>
            </a:r>
            <a:r>
              <a:rPr lang="en-US" sz="1800" dirty="0" err="1"/>
              <a:t>grande</a:t>
            </a:r>
            <a:r>
              <a:rPr lang="en-US" sz="1800" dirty="0"/>
              <a:t>                     Natural Sciences: </a:t>
            </a:r>
            <a:r>
              <a:rPr lang="en-US" sz="1800" dirty="0" err="1"/>
              <a:t>peque</a:t>
            </a:r>
            <a:r>
              <a:rPr lang="en-GB" sz="1800" dirty="0"/>
              <a:t>ñ</a:t>
            </a:r>
            <a:r>
              <a:rPr lang="en-US" sz="1800" dirty="0"/>
              <a:t>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Subject evolution?            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652937FB-CDE3-46B3-8481-AB5DB8C4BA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xmlns="" id="{11457662-C1A5-4B93-8E30-88025E27C462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5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opies_per_year">
            <a:extLst>
              <a:ext uri="{FF2B5EF4-FFF2-40B4-BE49-F238E27FC236}">
                <a16:creationId xmlns:a16="http://schemas.microsoft.com/office/drawing/2014/main" xmlns="" id="{8AD5C360-367C-4FCA-94F5-BCF6E423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319" y="44801"/>
            <a:ext cx="3973975" cy="302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_Subject">
            <a:extLst>
              <a:ext uri="{FF2B5EF4-FFF2-40B4-BE49-F238E27FC236}">
                <a16:creationId xmlns:a16="http://schemas.microsoft.com/office/drawing/2014/main" xmlns="" id="{9E86A0BE-4704-4B1A-A351-67575E3BD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934" y="3296323"/>
            <a:ext cx="3064029" cy="296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ub_evolution">
            <a:extLst>
              <a:ext uri="{FF2B5EF4-FFF2-40B4-BE49-F238E27FC236}">
                <a16:creationId xmlns:a16="http://schemas.microsoft.com/office/drawing/2014/main" xmlns="" id="{88A80BB7-6A4D-4E40-9D7B-D33F06DD7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73" y="4112185"/>
            <a:ext cx="3426657" cy="209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oy walking with a bookbag and bike">
            <a:extLst>
              <a:ext uri="{FF2B5EF4-FFF2-40B4-BE49-F238E27FC236}">
                <a16:creationId xmlns:a16="http://schemas.microsoft.com/office/drawing/2014/main" xmlns="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6125" y="0"/>
            <a:ext cx="5355875" cy="68580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AB025618-C830-4992-9CD3-D9E49BC79E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xmlns="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xmlns="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xmlns="" id="{0051AD99-BC4A-487F-BE1C-486FC5B8E9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xmlns="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807" y="249539"/>
            <a:ext cx="6891564" cy="830997"/>
          </a:xfrm>
        </p:spPr>
        <p:txBody>
          <a:bodyPr/>
          <a:lstStyle/>
          <a:p>
            <a:r>
              <a:rPr lang="en-US" sz="2800" dirty="0"/>
              <a:t>Second Class</a:t>
            </a:r>
            <a:br>
              <a:rPr lang="en-US" sz="2800" dirty="0"/>
            </a:br>
            <a:r>
              <a:rPr lang="en-US" sz="2800" b="1" dirty="0"/>
              <a:t>Our Position</a:t>
            </a:r>
          </a:p>
        </p:txBody>
      </p:sp>
      <p:sp>
        <p:nvSpPr>
          <p:cNvPr id="24" name="Text Placeholder 23" descr="content block 2">
            <a:extLst>
              <a:ext uri="{FF2B5EF4-FFF2-40B4-BE49-F238E27FC236}">
                <a16:creationId xmlns:a16="http://schemas.microsoft.com/office/drawing/2014/main" xmlns="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51033" y="81469"/>
            <a:ext cx="5230917" cy="620503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b="1" dirty="0"/>
              <a:t>   Where we are</a:t>
            </a:r>
          </a:p>
          <a:p>
            <a:r>
              <a:rPr lang="en-US" sz="1800" dirty="0"/>
              <a:t>   We’re 3rd in the market</a:t>
            </a:r>
          </a:p>
          <a:p>
            <a:r>
              <a:rPr lang="en-US" sz="1800" dirty="0"/>
              <a:t>   2</a:t>
            </a:r>
            <a:r>
              <a:rPr lang="en-US" sz="1800" baseline="30000" dirty="0"/>
              <a:t>nd</a:t>
            </a:r>
            <a:r>
              <a:rPr lang="en-US" sz="1800" dirty="0"/>
              <a:t> in the 6 subjects</a:t>
            </a:r>
          </a:p>
          <a:p>
            <a:endParaRPr lang="en-US" sz="1800" b="1" dirty="0"/>
          </a:p>
          <a:p>
            <a:r>
              <a:rPr lang="en-US" sz="1800" b="1" dirty="0"/>
              <a:t>   The bad news</a:t>
            </a:r>
          </a:p>
          <a:p>
            <a:r>
              <a:rPr lang="en-US" sz="1800" dirty="0"/>
              <a:t>   We’ve been losing 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 indent="0">
              <a:buNone/>
            </a:pPr>
            <a:endParaRPr lang="en-US" sz="1600" dirty="0"/>
          </a:p>
          <a:p>
            <a:pPr lvl="1" indent="0">
              <a:buNone/>
            </a:pPr>
            <a:r>
              <a:rPr lang="en-US" sz="1600" dirty="0"/>
              <a:t>even in our strengths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652937FB-CDE3-46B3-8481-AB5DB8C4BA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 descr="Slide number">
            <a:extLst>
              <a:ext uri="{FF2B5EF4-FFF2-40B4-BE49-F238E27FC236}">
                <a16:creationId xmlns:a16="http://schemas.microsoft.com/office/drawing/2014/main" xmlns="" id="{79161314-0A22-4109-A2B1-41E87EFE1E18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6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9" name="slide3" descr="Big_Player">
            <a:extLst>
              <a:ext uri="{FF2B5EF4-FFF2-40B4-BE49-F238E27FC236}">
                <a16:creationId xmlns:a16="http://schemas.microsoft.com/office/drawing/2014/main" xmlns="" id="{2F0CFDE8-D410-4135-9EC1-3D96DB985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51" b="10600"/>
          <a:stretch/>
        </p:blipFill>
        <p:spPr>
          <a:xfrm>
            <a:off x="94943" y="3053467"/>
            <a:ext cx="2590967" cy="2716036"/>
          </a:xfrm>
          <a:prstGeom prst="rect">
            <a:avLst/>
          </a:prstGeom>
        </p:spPr>
      </p:pic>
      <p:pic>
        <p:nvPicPr>
          <p:cNvPr id="20" name="slide4" descr="Big_Player (2)">
            <a:extLst>
              <a:ext uri="{FF2B5EF4-FFF2-40B4-BE49-F238E27FC236}">
                <a16:creationId xmlns:a16="http://schemas.microsoft.com/office/drawing/2014/main" xmlns="" id="{5C1E048B-56ED-4568-B1D0-C060E5232B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67" b="23483"/>
          <a:stretch/>
        </p:blipFill>
        <p:spPr>
          <a:xfrm>
            <a:off x="94943" y="118817"/>
            <a:ext cx="2590967" cy="2831658"/>
          </a:xfrm>
          <a:prstGeom prst="rect">
            <a:avLst/>
          </a:prstGeom>
        </p:spPr>
      </p:pic>
      <p:pic>
        <p:nvPicPr>
          <p:cNvPr id="21" name="slide6" descr="Sheet 16">
            <a:extLst>
              <a:ext uri="{FF2B5EF4-FFF2-40B4-BE49-F238E27FC236}">
                <a16:creationId xmlns:a16="http://schemas.microsoft.com/office/drawing/2014/main" xmlns="" id="{14CB7DAD-29F2-4760-AD06-13DB0C5D0C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7" r="2790" b="7708"/>
          <a:stretch/>
        </p:blipFill>
        <p:spPr>
          <a:xfrm>
            <a:off x="3808917" y="3560893"/>
            <a:ext cx="3657593" cy="2284720"/>
          </a:xfrm>
          <a:prstGeom prst="rect">
            <a:avLst/>
          </a:prstGeom>
        </p:spPr>
      </p:pic>
      <p:pic>
        <p:nvPicPr>
          <p:cNvPr id="25" name="slide10" descr="Sheet 21">
            <a:extLst>
              <a:ext uri="{FF2B5EF4-FFF2-40B4-BE49-F238E27FC236}">
                <a16:creationId xmlns:a16="http://schemas.microsoft.com/office/drawing/2014/main" xmlns="" id="{0E4788FF-7770-421A-88B1-A1761485FD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" b="5540"/>
          <a:stretch/>
        </p:blipFill>
        <p:spPr>
          <a:xfrm>
            <a:off x="5317214" y="1308763"/>
            <a:ext cx="3097886" cy="198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9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Two boys overlooking the side of a bridge.">
            <a:extLst>
              <a:ext uri="{FF2B5EF4-FFF2-40B4-BE49-F238E27FC236}">
                <a16:creationId xmlns:a16="http://schemas.microsoft.com/office/drawing/2014/main" xmlns="" id="{B4DB50D3-94C9-4471-8076-F037B6C11D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2000" cy="6858000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F5325EDA-7343-463C-83EC-5D799E8B81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xmlns="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Break Time</a:t>
            </a:r>
            <a:br>
              <a:rPr lang="en-US" sz="2800" dirty="0"/>
            </a:br>
            <a:r>
              <a:rPr lang="en-US" sz="2800" b="1" dirty="0"/>
              <a:t>The Rise of Digital</a:t>
            </a:r>
          </a:p>
        </p:txBody>
      </p:sp>
      <p:sp>
        <p:nvSpPr>
          <p:cNvPr id="31" name="Text Placeholder 30" descr="Slide content">
            <a:extLst>
              <a:ext uri="{FF2B5EF4-FFF2-40B4-BE49-F238E27FC236}">
                <a16:creationId xmlns:a16="http://schemas.microsoft.com/office/drawing/2014/main" xmlns="" id="{A7DE1A1C-1BA0-439B-99B1-C80C5806DE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5912" y="1795892"/>
            <a:ext cx="2438400" cy="4248073"/>
          </a:xfrm>
        </p:spPr>
        <p:txBody>
          <a:bodyPr/>
          <a:lstStyle/>
          <a:p>
            <a:r>
              <a:rPr lang="en-US" sz="2000" b="1" dirty="0"/>
              <a:t>Digital Media has been growing fast!</a:t>
            </a:r>
          </a:p>
          <a:p>
            <a:endParaRPr lang="en-US" sz="2000" b="1" dirty="0"/>
          </a:p>
          <a:p>
            <a:r>
              <a:rPr lang="en-US" sz="2000" b="1" dirty="0"/>
              <a:t>And we are being completely left behind in it</a:t>
            </a:r>
          </a:p>
          <a:p>
            <a:endParaRPr lang="en-US" sz="2000" b="1" dirty="0"/>
          </a:p>
          <a:p>
            <a:r>
              <a:rPr lang="en-US" sz="2000" b="1" dirty="0"/>
              <a:t>But its still tiny compared to Paper (which we are also losing in)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1A141F7B-AE96-45F9-BC57-F7C8617491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Slide Number Placeholder 5" descr="Slide number">
            <a:extLst>
              <a:ext uri="{FF2B5EF4-FFF2-40B4-BE49-F238E27FC236}">
                <a16:creationId xmlns:a16="http://schemas.microsoft.com/office/drawing/2014/main" xmlns="" id="{0FD571BD-7BCF-4777-BAD5-51B3EB30BBF7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7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7" name="slide4" descr="Digital Trends">
            <a:extLst>
              <a:ext uri="{FF2B5EF4-FFF2-40B4-BE49-F238E27FC236}">
                <a16:creationId xmlns:a16="http://schemas.microsoft.com/office/drawing/2014/main" xmlns="" id="{5EB95B1A-E057-4656-9AD9-0C7AC15B60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50" b="11539"/>
          <a:stretch/>
        </p:blipFill>
        <p:spPr>
          <a:xfrm>
            <a:off x="4182344" y="554379"/>
            <a:ext cx="3900225" cy="4008632"/>
          </a:xfrm>
          <a:prstGeom prst="rect">
            <a:avLst/>
          </a:prstGeom>
        </p:spPr>
      </p:pic>
      <p:pic>
        <p:nvPicPr>
          <p:cNvPr id="18" name="slide7" descr="Sheet 16 (2)">
            <a:extLst>
              <a:ext uri="{FF2B5EF4-FFF2-40B4-BE49-F238E27FC236}">
                <a16:creationId xmlns:a16="http://schemas.microsoft.com/office/drawing/2014/main" xmlns="" id="{D083F3B8-0B65-4C50-A126-44390A3B40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0" r="432" b="8363"/>
          <a:stretch/>
        </p:blipFill>
        <p:spPr>
          <a:xfrm>
            <a:off x="7337571" y="3090827"/>
            <a:ext cx="4448517" cy="2695574"/>
          </a:xfrm>
          <a:prstGeom prst="rect">
            <a:avLst/>
          </a:prstGeom>
        </p:spPr>
      </p:pic>
      <p:pic>
        <p:nvPicPr>
          <p:cNvPr id="19" name="slide5" descr="Digital Trends1vs34">
            <a:extLst>
              <a:ext uri="{FF2B5EF4-FFF2-40B4-BE49-F238E27FC236}">
                <a16:creationId xmlns:a16="http://schemas.microsoft.com/office/drawing/2014/main" xmlns="" id="{D9B6CD3A-47D3-4981-BE81-BF37BCFE38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4" b="7454"/>
          <a:stretch/>
        </p:blipFill>
        <p:spPr>
          <a:xfrm>
            <a:off x="8058965" y="548554"/>
            <a:ext cx="3825449" cy="253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6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=""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340A7491-C312-4D36-BA63-6F859CD81D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252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F5325EDA-7343-463C-83EC-5D799E8B81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slide title">
            <a:extLst>
              <a:ext uri="{FF2B5EF4-FFF2-40B4-BE49-F238E27FC236}">
                <a16:creationId xmlns=""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Time</a:t>
            </a:r>
            <a:br>
              <a:rPr lang="en-US" dirty="0"/>
            </a:br>
            <a:r>
              <a:rPr lang="en-US" b="1" dirty="0"/>
              <a:t>Drilling Deeper - problems</a:t>
            </a:r>
          </a:p>
        </p:txBody>
      </p:sp>
      <p:pic>
        <p:nvPicPr>
          <p:cNvPr id="80" name="Content Placeholder 79" descr="Open Book">
            <a:extLst>
              <a:ext uri="{FF2B5EF4-FFF2-40B4-BE49-F238E27FC236}">
                <a16:creationId xmlns="" xmlns:a16="http://schemas.microsoft.com/office/drawing/2014/main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493" y="2305050"/>
            <a:ext cx="547688" cy="547688"/>
          </a:xfr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7B1ECFB-AFC8-41C8-ADAA-081D17C58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503" y="1679160"/>
            <a:ext cx="3482290" cy="2147412"/>
          </a:xfrm>
          <a:prstGeom prst="rect">
            <a:avLst/>
          </a:prstGeom>
        </p:spPr>
      </p:pic>
      <p:cxnSp>
        <p:nvCxnSpPr>
          <p:cNvPr id="65" name="Straight Connector 64" descr="decorative element">
            <a:extLst>
              <a:ext uri="{FF2B5EF4-FFF2-40B4-BE49-F238E27FC236}">
                <a16:creationId xmlns="" xmlns:a16="http://schemas.microsoft.com/office/drawing/2014/main" id="{A4132B5C-BDF2-4C9A-B21E-BDD2CD03A542}"/>
              </a:ext>
            </a:extLst>
          </p:cNvPr>
          <p:cNvCxnSpPr/>
          <p:nvPr/>
        </p:nvCxnSpPr>
        <p:spPr>
          <a:xfrm>
            <a:off x="1593883" y="3890556"/>
            <a:ext cx="749808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Content Placeholder 94" descr="Microscope">
            <a:extLst>
              <a:ext uri="{FF2B5EF4-FFF2-40B4-BE49-F238E27FC236}">
                <a16:creationId xmlns="" xmlns:a16="http://schemas.microsoft.com/office/drawing/2014/main" id="{96991F60-484C-4906-ADB8-676435D3D6E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493" y="4505325"/>
            <a:ext cx="547688" cy="547688"/>
          </a:xfrm>
        </p:spPr>
      </p:pic>
      <p:sp>
        <p:nvSpPr>
          <p:cNvPr id="88" name="Text Placeholder 87" descr="content block 2">
            <a:extLst>
              <a:ext uri="{FF2B5EF4-FFF2-40B4-BE49-F238E27FC236}">
                <a16:creationId xmlns=""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19709" y="3945348"/>
            <a:ext cx="3627182" cy="1435340"/>
          </a:xfrm>
        </p:spPr>
        <p:txBody>
          <a:bodyPr/>
          <a:lstStyle/>
          <a:p>
            <a:r>
              <a:rPr lang="en-US" sz="1800" dirty="0"/>
              <a:t>Our churn rate has been rising</a:t>
            </a:r>
          </a:p>
          <a:p>
            <a:r>
              <a:rPr lang="en-US" sz="1800" dirty="0"/>
              <a:t>Spanish &amp; </a:t>
            </a:r>
            <a:r>
              <a:rPr lang="en-US" sz="1800" dirty="0" err="1"/>
              <a:t>Maths</a:t>
            </a:r>
            <a:r>
              <a:rPr lang="en-US" sz="1800" dirty="0"/>
              <a:t> have been dropping specifically</a:t>
            </a:r>
          </a:p>
          <a:p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and 2</a:t>
            </a:r>
            <a:r>
              <a:rPr lang="en-US" sz="1800" baseline="30000" dirty="0"/>
              <a:t>nd</a:t>
            </a:r>
            <a:r>
              <a:rPr lang="en-US" sz="1800" dirty="0"/>
              <a:t> Primary are fastest dropping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1A141F7B-AE96-45F9-BC57-F7C8617491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=""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8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1" name="slide4" descr="Sheet 24">
            <a:extLst>
              <a:ext uri="{FF2B5EF4-FFF2-40B4-BE49-F238E27FC236}">
                <a16:creationId xmlns="" xmlns:a16="http://schemas.microsoft.com/office/drawing/2014/main" id="{495FE6A8-8355-4D14-8F0B-9F1720E9AC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6" b="8169"/>
          <a:stretch/>
        </p:blipFill>
        <p:spPr>
          <a:xfrm>
            <a:off x="5609673" y="1701975"/>
            <a:ext cx="3482290" cy="2132870"/>
          </a:xfrm>
          <a:prstGeom prst="rect">
            <a:avLst/>
          </a:prstGeom>
        </p:spPr>
      </p:pic>
      <p:pic>
        <p:nvPicPr>
          <p:cNvPr id="22" name="slide3" descr="Sheet 23">
            <a:extLst>
              <a:ext uri="{FF2B5EF4-FFF2-40B4-BE49-F238E27FC236}">
                <a16:creationId xmlns="" xmlns:a16="http://schemas.microsoft.com/office/drawing/2014/main" id="{8F87E63F-28AE-4E59-B8DE-D2BBDF7411D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" b="7941"/>
          <a:stretch/>
        </p:blipFill>
        <p:spPr>
          <a:xfrm>
            <a:off x="5609674" y="3928044"/>
            <a:ext cx="3503730" cy="223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4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close up of clock">
            <a:extLst>
              <a:ext uri="{FF2B5EF4-FFF2-40B4-BE49-F238E27FC236}">
                <a16:creationId xmlns:a16="http://schemas.microsoft.com/office/drawing/2014/main" xmlns="" id="{83B20FBB-8217-4FB0-BC35-E49BA9252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Picture Placeholder 4" descr="girl with headphones, backpack, and stack of binders/books">
            <a:extLst>
              <a:ext uri="{FF2B5EF4-FFF2-40B4-BE49-F238E27FC236}">
                <a16:creationId xmlns:a16="http://schemas.microsoft.com/office/drawing/2014/main" xmlns="" id="{68B6FFC1-6A21-4DAC-82BC-F2966925C1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E7969C14-1078-4610-9BC5-74119C9B8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E531D018-EFA3-4346-AB80-7CE436393D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FA9D7AC8-80D5-49DC-A585-FCFFA6CA4B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652937FB-CDE3-46B3-8481-AB5DB8C4BA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xmlns="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9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itle 32" descr="title">
            <a:extLst>
              <a:ext uri="{FF2B5EF4-FFF2-40B4-BE49-F238E27FC236}">
                <a16:creationId xmlns:a16="http://schemas.microsoft.com/office/drawing/2014/main" xmlns="" id="{18CDD97B-6E25-4FB4-B239-493E54AA0830}"/>
              </a:ext>
            </a:extLst>
          </p:cNvPr>
          <p:cNvSpPr txBox="1">
            <a:spLocks/>
          </p:cNvSpPr>
          <p:nvPr/>
        </p:nvSpPr>
        <p:spPr>
          <a:xfrm>
            <a:off x="785586" y="4744294"/>
            <a:ext cx="6422934" cy="82296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GB" sz="2400" kern="1200" dirty="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4800" smtClean="0">
                <a:solidFill>
                  <a:schemeClr val="bg1"/>
                </a:solidFill>
              </a:rPr>
              <a:t>FEATURE ENGINEERING</a:t>
            </a:r>
            <a:endParaRPr lang="en-US" sz="4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33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F00475556_Education presentation_AAS_v5" id="{AAC57104-7B60-491F-A321-6BCAF93AC541}" vid="{5A43072C-36E0-4A5A-A3FF-E88D65C597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575C36-314A-42CB-9114-6E0CE4AB2735}">
  <ds:schemaRefs>
    <ds:schemaRef ds:uri="http://schemas.microsoft.com/office/infopath/2007/PartnerControls"/>
    <ds:schemaRef ds:uri="http://purl.org/dc/dcmitype/"/>
    <ds:schemaRef ds:uri="http://www.w3.org/XML/1998/namespace"/>
    <ds:schemaRef ds:uri="http://purl.org/dc/terms/"/>
    <ds:schemaRef ds:uri="71af3243-3dd4-4a8d-8c0d-dd76da1f02a5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85D0AD3E-9DDB-4E69-981A-7DAE0E9B5F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C32B5E-029E-455A-86F0-091666CEEB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 presentation</Template>
  <TotalTime>0</TotalTime>
  <Words>609</Words>
  <Application>Microsoft Office PowerPoint</Application>
  <PresentationFormat>Personalizado</PresentationFormat>
  <Paragraphs>134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1" baseType="lpstr">
      <vt:lpstr>Office Theme</vt:lpstr>
      <vt:lpstr>EDUCATING ESPAÑA</vt:lpstr>
      <vt:lpstr>THE PROJECT</vt:lpstr>
      <vt:lpstr>Welcome Orientation Agenda</vt:lpstr>
      <vt:lpstr>THE MARKET</vt:lpstr>
      <vt:lpstr>First Class Market Movements</vt:lpstr>
      <vt:lpstr>Second Class Our Position</vt:lpstr>
      <vt:lpstr>Break Time The Rise of Digital</vt:lpstr>
      <vt:lpstr>Break Time Drilling Deeper - problems</vt:lpstr>
      <vt:lpstr>Presentación de PowerPoint</vt:lpstr>
      <vt:lpstr>Third Session Feature Engineering 1 - Marketing</vt:lpstr>
      <vt:lpstr>Third Session Feature Engineering 2 - Coverage</vt:lpstr>
      <vt:lpstr>Third Session Feature Engineering 3 - Activities</vt:lpstr>
      <vt:lpstr>THE MODEL</vt:lpstr>
      <vt:lpstr>School Lunch – Entrée  The Model-Subject Math with grade 1º and 2º</vt:lpstr>
      <vt:lpstr>School Lunch – Main Course The Model-Subject Social Science  with grade 1º and 2º </vt:lpstr>
      <vt:lpstr>School Lunch - Dessert The Model-Subject Spanish with  grade 1º and 2º</vt:lpstr>
      <vt:lpstr>Why did we choose AUC-ROC?  Binary Classification Problem  Also tried with F1, Accuracy  Optimal threshold provided by Dataiku </vt:lpstr>
      <vt:lpstr>THE FUTURE</vt:lpstr>
      <vt:lpstr>Afternoon Games Recommendations </vt:lpstr>
      <vt:lpstr>ANY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2020-02-27T10:45:51Z</dcterms:created>
  <dcterms:modified xsi:type="dcterms:W3CDTF">2020-02-28T08:34:00Z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